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985"/>
  </p:normalViewPr>
  <p:slideViewPr>
    <p:cSldViewPr snapToGrid="0" snapToObjects="1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5F92-9553-4B4A-A435-7DA9E6139C39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C6BC-BBFD-DC46-8ECE-CF13252CF4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4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2000" dirty="0"/>
              <a:t>How did </a:t>
            </a:r>
            <a:r>
              <a:rPr lang="da-DK" sz="2000" dirty="0" err="1"/>
              <a:t>you</a:t>
            </a:r>
            <a:r>
              <a:rPr lang="da-DK" sz="2000" dirty="0"/>
              <a:t> feel?</a:t>
            </a:r>
          </a:p>
          <a:p>
            <a:pPr lvl="1"/>
            <a:r>
              <a:rPr lang="da-DK" sz="2000" dirty="0"/>
              <a:t>How did </a:t>
            </a:r>
            <a:r>
              <a:rPr lang="da-DK" sz="2000" dirty="0" err="1"/>
              <a:t>you</a:t>
            </a:r>
            <a:r>
              <a:rPr lang="da-DK" sz="2000" dirty="0"/>
              <a:t> feel?</a:t>
            </a:r>
          </a:p>
          <a:p>
            <a:pPr lvl="1"/>
            <a:r>
              <a:rPr lang="da-DK" sz="2000" dirty="0" err="1"/>
              <a:t>What</a:t>
            </a:r>
            <a:r>
              <a:rPr lang="da-DK" sz="2000" dirty="0"/>
              <a:t> </a:t>
            </a:r>
            <a:r>
              <a:rPr lang="da-DK" sz="2000" dirty="0" err="1"/>
              <a:t>happened</a:t>
            </a:r>
            <a:r>
              <a:rPr lang="da-DK" sz="2000" dirty="0"/>
              <a:t>?</a:t>
            </a:r>
          </a:p>
          <a:p>
            <a:pPr lvl="1"/>
            <a:r>
              <a:rPr lang="da-DK" sz="2000" dirty="0" err="1"/>
              <a:t>What</a:t>
            </a:r>
            <a:r>
              <a:rPr lang="da-DK" sz="2000" dirty="0"/>
              <a:t> did </a:t>
            </a:r>
            <a:r>
              <a:rPr lang="da-DK" sz="2000" dirty="0" err="1"/>
              <a:t>we</a:t>
            </a:r>
            <a:r>
              <a:rPr lang="da-DK" sz="2000" dirty="0"/>
              <a:t> </a:t>
            </a:r>
            <a:r>
              <a:rPr lang="da-DK" sz="2000" dirty="0" err="1"/>
              <a:t>learn</a:t>
            </a:r>
            <a:r>
              <a:rPr lang="da-DK" sz="2000" dirty="0"/>
              <a:t>?</a:t>
            </a:r>
          </a:p>
          <a:p>
            <a:pPr lvl="1"/>
            <a:r>
              <a:rPr lang="en-US" sz="2000" dirty="0"/>
              <a:t>Did we follow the procedures?</a:t>
            </a:r>
            <a:endParaRPr lang="da-DK" sz="2000" dirty="0"/>
          </a:p>
          <a:p>
            <a:pPr lvl="1"/>
            <a:r>
              <a:rPr lang="en-US" sz="2000" dirty="0"/>
              <a:t>What if….?</a:t>
            </a:r>
            <a:endParaRPr lang="da-DK" sz="2000" dirty="0"/>
          </a:p>
          <a:p>
            <a:pPr lvl="1"/>
            <a:r>
              <a:rPr lang="en-US" sz="2000" dirty="0"/>
              <a:t>Anything that should be done?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0C6BC-BBFD-DC46-8ECE-CF13252CF43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50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n.dk/Koege/Koege-Sygehus-faar-foererloes-bus/artikel/74623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sn.dk/Koege/Koege-Sygehus-faar-foererloes-bus/artikel/7462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n.dk/Koege/Koege-Sygehus-faar-foererloes-bus/artikel/7462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n.dk/Koege/Koege-Sygehus-faar-foererloes-bus/artikel/7462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sn.dk/Koege/Koege-Sygehus-faar-foererloes-bus/artikel/74623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n.dk/Koege/Koege-Sygehus-faar-foererloes-bus/artikel/7462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EA1B6-134E-2641-88B1-6679C7AA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885950"/>
            <a:ext cx="8679915" cy="2018293"/>
          </a:xfrm>
        </p:spPr>
        <p:txBody>
          <a:bodyPr>
            <a:normAutofit fontScale="90000"/>
          </a:bodyPr>
          <a:lstStyle/>
          <a:p>
            <a:r>
              <a:rPr lang="da-DK" dirty="0"/>
              <a:t>COVID-19 </a:t>
            </a:r>
            <a:br>
              <a:rPr lang="da-DK" dirty="0"/>
            </a:br>
            <a:r>
              <a:rPr lang="da-DK" dirty="0"/>
              <a:t>&amp; </a:t>
            </a:r>
            <a:br>
              <a:rPr lang="da-DK" dirty="0"/>
            </a:br>
            <a:r>
              <a:rPr lang="da-DK" dirty="0"/>
              <a:t>”Buddy ordning” SUH Køge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AB87B2-8C18-A144-BB74-98A1A3119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066287"/>
            <a:ext cx="8673427" cy="1214374"/>
          </a:xfrm>
        </p:spPr>
        <p:txBody>
          <a:bodyPr/>
          <a:lstStyle/>
          <a:p>
            <a:r>
              <a:rPr lang="da-DK" dirty="0"/>
              <a:t>Overlæge Thomas Bech Lunen</a:t>
            </a:r>
          </a:p>
          <a:p>
            <a:r>
              <a:rPr lang="da-DK" dirty="0"/>
              <a:t>Anæstesi afdelingen</a:t>
            </a:r>
          </a:p>
          <a:p>
            <a:r>
              <a:rPr lang="da-DK" dirty="0"/>
              <a:t>SUH Køge</a:t>
            </a:r>
          </a:p>
        </p:txBody>
      </p:sp>
      <p:pic>
        <p:nvPicPr>
          <p:cNvPr id="4" name="Picture 2" descr="mage result for køge sygehus">
            <a:hlinkClick r:id="rId2"/>
            <a:extLst>
              <a:ext uri="{FF2B5EF4-FFF2-40B4-BE49-F238E27FC236}">
                <a16:creationId xmlns:a16="http://schemas.microsoft.com/office/drawing/2014/main" id="{497EB166-934E-424D-8D49-8D18C3BC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" y="74005"/>
            <a:ext cx="1445585" cy="977570"/>
          </a:xfrm>
          <a:prstGeom prst="rect">
            <a:avLst/>
          </a:prstGeom>
          <a:effectLst>
            <a:reflection stA="29000" endPos="360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5" descr="http://www.regionsjaelland.dk/omregionen/designguide/Grundelementer/Logo/PublishingImages/Logo_media.png">
            <a:extLst>
              <a:ext uri="{FF2B5EF4-FFF2-40B4-BE49-F238E27FC236}">
                <a16:creationId xmlns:a16="http://schemas.microsoft.com/office/drawing/2014/main" id="{76F03E6D-93C2-5044-A754-D9AACF495F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6728" r="17171" b="11676"/>
          <a:stretch>
            <a:fillRect/>
          </a:stretch>
        </p:blipFill>
        <p:spPr bwMode="auto">
          <a:xfrm>
            <a:off x="10890" y="5928339"/>
            <a:ext cx="1471941" cy="898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79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2FB23E1-24C8-264D-981A-626D86C017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557" y="803186"/>
            <a:ext cx="7048342" cy="5248622"/>
          </a:xfrm>
          <a:prstGeom prst="rect">
            <a:avLst/>
          </a:prstGeom>
          <a:solidFill>
            <a:schemeClr val="tx1"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5A8C8F-55BA-B645-880A-E8F4BE8D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COVID-19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C25584-A9D7-E541-8FC3-6F585E0C0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0" y="803186"/>
            <a:ext cx="7063739" cy="5248622"/>
          </a:xfrm>
        </p:spPr>
        <p:txBody>
          <a:bodyPr>
            <a:normAutofit/>
          </a:bodyPr>
          <a:lstStyle/>
          <a:p>
            <a:r>
              <a:rPr lang="da-DK" sz="2800" dirty="0"/>
              <a:t>Personale observeres påvirket …Hvorfor?</a:t>
            </a:r>
          </a:p>
          <a:p>
            <a:endParaRPr lang="da-DK" sz="2800" dirty="0"/>
          </a:p>
          <a:p>
            <a:r>
              <a:rPr lang="da-DK" sz="2800" dirty="0"/>
              <a:t>OG </a:t>
            </a:r>
            <a:r>
              <a:rPr lang="da-DK" sz="2800" dirty="0" err="1"/>
              <a:t>hva´så</a:t>
            </a:r>
            <a:r>
              <a:rPr lang="da-DK" sz="2800" dirty="0"/>
              <a:t>?</a:t>
            </a:r>
          </a:p>
        </p:txBody>
      </p:sp>
      <p:pic>
        <p:nvPicPr>
          <p:cNvPr id="4" name="Picture 5" descr="http://www.regionsjaelland.dk/omregionen/designguide/Grundelementer/Logo/PublishingImages/Logo_media.png">
            <a:extLst>
              <a:ext uri="{FF2B5EF4-FFF2-40B4-BE49-F238E27FC236}">
                <a16:creationId xmlns:a16="http://schemas.microsoft.com/office/drawing/2014/main" id="{5ABEC9B1-1F93-F646-93C6-4FCD1BBA44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6728" r="17171" b="11676"/>
          <a:stretch>
            <a:fillRect/>
          </a:stretch>
        </p:blipFill>
        <p:spPr bwMode="auto">
          <a:xfrm>
            <a:off x="27132" y="5959480"/>
            <a:ext cx="1471941" cy="898520"/>
          </a:xfrm>
          <a:prstGeom prst="rect">
            <a:avLst/>
          </a:prstGeom>
          <a:noFill/>
        </p:spPr>
      </p:pic>
      <p:pic>
        <p:nvPicPr>
          <p:cNvPr id="5" name="Picture 2" descr="mage result for køge sygehus">
            <a:hlinkClick r:id="rId4"/>
            <a:extLst>
              <a:ext uri="{FF2B5EF4-FFF2-40B4-BE49-F238E27FC236}">
                <a16:creationId xmlns:a16="http://schemas.microsoft.com/office/drawing/2014/main" id="{F9EB4E4D-C6F5-4348-A0AE-D8F6D541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" y="77020"/>
            <a:ext cx="1445585" cy="977570"/>
          </a:xfrm>
          <a:prstGeom prst="rect">
            <a:avLst/>
          </a:prstGeom>
          <a:effectLst>
            <a:reflection stA="29000" endPos="360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282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0DC9983-0A87-C84B-B32F-C7BCE8FD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500063"/>
            <a:ext cx="7191116" cy="6008311"/>
          </a:xfrm>
          <a:prstGeom prst="rect">
            <a:avLst/>
          </a:prstGeom>
          <a:solidFill>
            <a:schemeClr val="tx1"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D5C479-8662-864A-AE80-F0B56723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COVID-19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F33D09-B462-2E44-89C4-44ADE745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03186"/>
            <a:ext cx="7200899" cy="5248622"/>
          </a:xfrm>
        </p:spPr>
        <p:txBody>
          <a:bodyPr>
            <a:normAutofit/>
          </a:bodyPr>
          <a:lstStyle/>
          <a:p>
            <a:r>
              <a:rPr lang="da-DK" sz="2800" dirty="0"/>
              <a:t>Kontakt til </a:t>
            </a:r>
            <a:r>
              <a:rPr lang="da-DK" sz="2800" dirty="0" err="1"/>
              <a:t>KrisePsykolog</a:t>
            </a:r>
            <a:r>
              <a:rPr lang="da-DK" sz="2800" dirty="0"/>
              <a:t> Rikke Høgsted</a:t>
            </a:r>
          </a:p>
          <a:p>
            <a:endParaRPr lang="da-DK" sz="2800" dirty="0"/>
          </a:p>
        </p:txBody>
      </p:sp>
      <p:pic>
        <p:nvPicPr>
          <p:cNvPr id="5" name="Picture 2" descr="mage result for køge sygehus">
            <a:hlinkClick r:id="rId3"/>
            <a:extLst>
              <a:ext uri="{FF2B5EF4-FFF2-40B4-BE49-F238E27FC236}">
                <a16:creationId xmlns:a16="http://schemas.microsoft.com/office/drawing/2014/main" id="{E6033548-2508-7248-89F8-C84E3EB9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" y="74005"/>
            <a:ext cx="1445585" cy="977570"/>
          </a:xfrm>
          <a:prstGeom prst="rect">
            <a:avLst/>
          </a:prstGeom>
          <a:effectLst>
            <a:reflection stA="29000" endPos="360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http://www.regionsjaelland.dk/omregionen/designguide/Grundelementer/Logo/PublishingImages/Logo_media.png">
            <a:extLst>
              <a:ext uri="{FF2B5EF4-FFF2-40B4-BE49-F238E27FC236}">
                <a16:creationId xmlns:a16="http://schemas.microsoft.com/office/drawing/2014/main" id="{32288550-145B-7D4A-8599-8D17F24709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6728" r="17171" b="11676"/>
          <a:stretch>
            <a:fillRect/>
          </a:stretch>
        </p:blipFill>
        <p:spPr bwMode="auto">
          <a:xfrm>
            <a:off x="10890" y="5928339"/>
            <a:ext cx="1471941" cy="898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66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A5D356C-DD8C-A545-BF56-84991350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18447" y="803186"/>
            <a:ext cx="6281874" cy="5248622"/>
          </a:xfrm>
          <a:prstGeom prst="rect">
            <a:avLst/>
          </a:prstGeom>
          <a:solidFill>
            <a:schemeClr val="tx1"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8E16F1-97C0-2743-BC13-7B98A94D1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COVID-19</a:t>
            </a:r>
          </a:p>
        </p:txBody>
      </p:sp>
      <p:pic>
        <p:nvPicPr>
          <p:cNvPr id="5" name="Picture 2" descr="mage result for køge sygehus">
            <a:hlinkClick r:id="rId3"/>
            <a:extLst>
              <a:ext uri="{FF2B5EF4-FFF2-40B4-BE49-F238E27FC236}">
                <a16:creationId xmlns:a16="http://schemas.microsoft.com/office/drawing/2014/main" id="{BEE6B662-D047-DC4B-A91D-E9BB46CB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" y="74005"/>
            <a:ext cx="1445585" cy="977570"/>
          </a:xfrm>
          <a:prstGeom prst="rect">
            <a:avLst/>
          </a:prstGeom>
          <a:effectLst>
            <a:reflection stA="29000" endPos="360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http://www.regionsjaelland.dk/omregionen/designguide/Grundelementer/Logo/PublishingImages/Logo_media.png">
            <a:extLst>
              <a:ext uri="{FF2B5EF4-FFF2-40B4-BE49-F238E27FC236}">
                <a16:creationId xmlns:a16="http://schemas.microsoft.com/office/drawing/2014/main" id="{F3B5D20C-B3E7-9C43-898D-67F310E097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6728" r="17171" b="11676"/>
          <a:stretch>
            <a:fillRect/>
          </a:stretch>
        </p:blipFill>
        <p:spPr bwMode="auto">
          <a:xfrm>
            <a:off x="10890" y="5928339"/>
            <a:ext cx="1471941" cy="898520"/>
          </a:xfrm>
          <a:prstGeom prst="rect">
            <a:avLst/>
          </a:prstGeom>
          <a:noFill/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A3B15B8-948E-344F-B6F4-39AA4E1BDF1F}"/>
              </a:ext>
            </a:extLst>
          </p:cNvPr>
          <p:cNvSpPr/>
          <p:nvPr/>
        </p:nvSpPr>
        <p:spPr>
          <a:xfrm>
            <a:off x="5225898" y="1667519"/>
            <a:ext cx="6096000" cy="3274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i="1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Metoder og strategier til at forebygge og bevare mental sundhed: </a:t>
            </a:r>
            <a:r>
              <a:rPr lang="da-DK" sz="2000" b="1" i="1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®Rikke Høgsted</a:t>
            </a:r>
            <a:endParaRPr lang="da-DK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0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Boddy</a:t>
            </a:r>
            <a:r>
              <a:rPr lang="da-DK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support</a:t>
            </a: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Gode instrukser</a:t>
            </a:r>
            <a:endParaRPr lang="da-DK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Gode intro forløb</a:t>
            </a:r>
            <a:endParaRPr lang="da-DK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0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Defusing</a:t>
            </a: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0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Debriefing</a:t>
            </a: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Samtale med psykolog (ved særligt hårde forløb)</a:t>
            </a:r>
            <a:endParaRPr lang="da-DK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Fiskebænken (</a:t>
            </a:r>
            <a:r>
              <a:rPr lang="da-DK" sz="20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FOAMmedic</a:t>
            </a:r>
            <a:r>
              <a:rPr lang="da-DK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DD04D8B-C45B-6F40-9AD1-8DB494BFEF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447" y="817700"/>
            <a:ext cx="6281874" cy="5248622"/>
          </a:xfrm>
          <a:prstGeom prst="rect">
            <a:avLst/>
          </a:prstGeom>
          <a:solidFill>
            <a:schemeClr val="tx1"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7F056A-3FBC-CD46-93A8-116BB4E0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Skabelon til Kort ”</a:t>
            </a:r>
            <a:r>
              <a:rPr lang="da-DK" dirty="0" err="1"/>
              <a:t>defusing</a:t>
            </a:r>
            <a:r>
              <a:rPr lang="da-DK" dirty="0"/>
              <a:t>”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98EA57E-11D1-D347-9EC0-1893FB2CBDF2}"/>
              </a:ext>
            </a:extLst>
          </p:cNvPr>
          <p:cNvSpPr txBox="1"/>
          <p:nvPr/>
        </p:nvSpPr>
        <p:spPr>
          <a:xfrm>
            <a:off x="5263879" y="1820934"/>
            <a:ext cx="59910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da-DK" sz="2800" dirty="0"/>
              <a:t>Melding af patient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da-DK" sz="2800" dirty="0"/>
              <a:t>Planlægning </a:t>
            </a:r>
            <a:r>
              <a:rPr lang="da-DK" sz="2000" dirty="0"/>
              <a:t>(tidsforbrug)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da-DK" sz="2800" dirty="0"/>
              <a:t>Kommunikation </a:t>
            </a:r>
            <a:r>
              <a:rPr lang="da-DK" sz="2000" dirty="0"/>
              <a:t>(</a:t>
            </a:r>
            <a:r>
              <a:rPr lang="da-DK" sz="2000" dirty="0" err="1"/>
              <a:t>SkadeStue</a:t>
            </a:r>
            <a:r>
              <a:rPr lang="da-DK" sz="2000" dirty="0"/>
              <a:t> / Sengeafsnit / ITA)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da-DK" sz="2800" dirty="0"/>
              <a:t>Patienten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da-DK" sz="2800" dirty="0"/>
              <a:t>Hvad har vi lært?</a:t>
            </a:r>
          </a:p>
          <a:p>
            <a:pPr lvl="0"/>
            <a:endParaRPr lang="da-DK" sz="2800" dirty="0"/>
          </a:p>
        </p:txBody>
      </p:sp>
      <p:pic>
        <p:nvPicPr>
          <p:cNvPr id="7" name="Picture 2" descr="mage result for køge sygehus">
            <a:hlinkClick r:id="rId4"/>
            <a:extLst>
              <a:ext uri="{FF2B5EF4-FFF2-40B4-BE49-F238E27FC236}">
                <a16:creationId xmlns:a16="http://schemas.microsoft.com/office/drawing/2014/main" id="{930D89C7-BFAE-6745-A89D-743AB9A0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" y="74005"/>
            <a:ext cx="1445585" cy="977570"/>
          </a:xfrm>
          <a:prstGeom prst="rect">
            <a:avLst/>
          </a:prstGeom>
          <a:effectLst>
            <a:reflection stA="29000" endPos="360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5" descr="http://www.regionsjaelland.dk/omregionen/designguide/Grundelementer/Logo/PublishingImages/Logo_media.png">
            <a:extLst>
              <a:ext uri="{FF2B5EF4-FFF2-40B4-BE49-F238E27FC236}">
                <a16:creationId xmlns:a16="http://schemas.microsoft.com/office/drawing/2014/main" id="{8986EAF2-E6EC-2445-8FF5-BD39BFD5E3F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6728" r="17171" b="11676"/>
          <a:stretch>
            <a:fillRect/>
          </a:stretch>
        </p:blipFill>
        <p:spPr bwMode="auto">
          <a:xfrm>
            <a:off x="10890" y="5928339"/>
            <a:ext cx="1471941" cy="898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06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809B59D-BF35-1F4C-ACB3-052A90D326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18447" y="803186"/>
            <a:ext cx="6281874" cy="5248622"/>
          </a:xfrm>
          <a:prstGeom prst="rect">
            <a:avLst/>
          </a:prstGeom>
          <a:solidFill>
            <a:schemeClr val="tx1">
              <a:alpha val="3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C7FC33-1EFE-7B45-BEB9-929D37E2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A44E75-2461-B84A-A593-95307F61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Spørgsmål?</a:t>
            </a:r>
          </a:p>
        </p:txBody>
      </p:sp>
      <p:pic>
        <p:nvPicPr>
          <p:cNvPr id="5" name="Picture 2" descr="mage result for køge sygehus">
            <a:hlinkClick r:id="rId3"/>
            <a:extLst>
              <a:ext uri="{FF2B5EF4-FFF2-40B4-BE49-F238E27FC236}">
                <a16:creationId xmlns:a16="http://schemas.microsoft.com/office/drawing/2014/main" id="{C7E5848E-BB20-ED48-AC86-A9A7D7B1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" y="74005"/>
            <a:ext cx="1445585" cy="977570"/>
          </a:xfrm>
          <a:prstGeom prst="rect">
            <a:avLst/>
          </a:prstGeom>
          <a:effectLst>
            <a:reflection stA="29000" endPos="360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http://www.regionsjaelland.dk/omregionen/designguide/Grundelementer/Logo/PublishingImages/Logo_media.png">
            <a:extLst>
              <a:ext uri="{FF2B5EF4-FFF2-40B4-BE49-F238E27FC236}">
                <a16:creationId xmlns:a16="http://schemas.microsoft.com/office/drawing/2014/main" id="{1D71247E-CD97-A74E-B294-F20BAF56F70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6728" r="17171" b="11676"/>
          <a:stretch>
            <a:fillRect/>
          </a:stretch>
        </p:blipFill>
        <p:spPr bwMode="auto">
          <a:xfrm>
            <a:off x="10890" y="5928339"/>
            <a:ext cx="1471941" cy="898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84246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138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Calibri</vt:lpstr>
      <vt:lpstr>Calibri Light</vt:lpstr>
      <vt:lpstr>Georgia</vt:lpstr>
      <vt:lpstr>Rockwell</vt:lpstr>
      <vt:lpstr>Times New Roman</vt:lpstr>
      <vt:lpstr>Wingdings</vt:lpstr>
      <vt:lpstr>Atlas</vt:lpstr>
      <vt:lpstr>COVID-19  &amp;  ”Buddy ordning” SUH Køge</vt:lpstr>
      <vt:lpstr>COVID-19</vt:lpstr>
      <vt:lpstr>COVID-19</vt:lpstr>
      <vt:lpstr>COVID-19</vt:lpstr>
      <vt:lpstr>Skabelon til Kort ”defusing”</vt:lpstr>
      <vt:lpstr>Tak for i dag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”Buddy ordning” SUH Køge</dc:title>
  <dc:creator>Thomas Bech</dc:creator>
  <cp:lastModifiedBy>Janet Johannessen</cp:lastModifiedBy>
  <cp:revision>11</cp:revision>
  <dcterms:created xsi:type="dcterms:W3CDTF">2020-09-06T18:06:51Z</dcterms:created>
  <dcterms:modified xsi:type="dcterms:W3CDTF">2020-09-15T05:45:49Z</dcterms:modified>
</cp:coreProperties>
</file>